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6"/>
  </p:notesMasterIdLst>
  <p:handoutMasterIdLst>
    <p:handoutMasterId r:id="rId17"/>
  </p:handout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380" autoAdjust="0"/>
  </p:normalViewPr>
  <p:slideViewPr>
    <p:cSldViewPr>
      <p:cViewPr varScale="1">
        <p:scale>
          <a:sx n="67" d="100"/>
          <a:sy n="67" d="100"/>
        </p:scale>
        <p:origin x="1652" y="56"/>
      </p:cViewPr>
      <p:guideLst>
        <p:guide orient="horz" pos="2160"/>
        <p:guide pos="2880"/>
      </p:guideLst>
    </p:cSldViewPr>
  </p:slideViewPr>
  <p:outlineViewPr>
    <p:cViewPr>
      <p:scale>
        <a:sx n="33" d="100"/>
        <a:sy n="33" d="100"/>
      </p:scale>
      <p:origin x="264" y="12360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8BE3C1-F55D-415D-A582-FF4C5460B9B7}" type="datetimeFigureOut">
              <a:rPr lang="en-US" smtClean="0"/>
              <a:t>4/2/2020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2DA598-7DEB-4925-99C8-B00FCCA2E29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7E1B8-8549-473B-A0E1-CE7EC9E676A1}" type="datetimeFigureOut">
              <a:rPr lang="en-US" smtClean="0"/>
              <a:pPr/>
              <a:t>4/2/2020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E89CB-B349-444B-A3EC-27DBBD37BC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0E89CB-B349-444B-A3EC-27DBBD37BCDD}"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0E89CB-B349-444B-A3EC-27DBBD37BCD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2B65A4B2-E5B2-4ECA-848E-8556D6647823}" type="datetimeFigureOut">
              <a:rPr lang="en-US" smtClean="0"/>
              <a:pPr/>
              <a:t>4/2/2020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AC99A93-B43D-42B3-A697-469D42CEC7A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65A4B2-E5B2-4ECA-848E-8556D6647823}"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99A93-B43D-42B3-A697-469D42CEC7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65A4B2-E5B2-4ECA-848E-8556D6647823}"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99A93-B43D-42B3-A697-469D42CEC7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65A4B2-E5B2-4ECA-848E-8556D6647823}"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99A93-B43D-42B3-A697-469D42CEC7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2B65A4B2-E5B2-4ECA-848E-8556D6647823}" type="datetimeFigureOut">
              <a:rPr lang="en-US" smtClean="0"/>
              <a:pPr/>
              <a:t>4/2/2020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AC99A93-B43D-42B3-A697-469D42CEC7A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65A4B2-E5B2-4ECA-848E-8556D6647823}" type="datetimeFigureOut">
              <a:rPr lang="en-US" smtClean="0"/>
              <a:pPr/>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0AC99A93-B43D-42B3-A697-469D42CEC7A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B65A4B2-E5B2-4ECA-848E-8556D6647823}" type="datetimeFigureOut">
              <a:rPr lang="en-US" smtClean="0"/>
              <a:pPr/>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0AC99A93-B43D-42B3-A697-469D42CEC7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B65A4B2-E5B2-4ECA-848E-8556D6647823}" type="datetimeFigureOut">
              <a:rPr lang="en-US" smtClean="0"/>
              <a:pPr/>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99A93-B43D-42B3-A697-469D42CEC7A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5A4B2-E5B2-4ECA-848E-8556D6647823}" type="datetimeFigureOut">
              <a:rPr lang="en-US" smtClean="0"/>
              <a:pPr/>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99A93-B43D-42B3-A697-469D42CEC7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2B65A4B2-E5B2-4ECA-848E-8556D6647823}" type="datetimeFigureOut">
              <a:rPr lang="en-US" smtClean="0"/>
              <a:pPr/>
              <a:t>4/2/2020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AC99A93-B43D-42B3-A697-469D42CEC7A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2B65A4B2-E5B2-4ECA-848E-8556D6647823}" type="datetimeFigureOut">
              <a:rPr lang="en-US" smtClean="0"/>
              <a:pPr/>
              <a:t>4/2/2020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AC99A93-B43D-42B3-A697-469D42CEC7A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B65A4B2-E5B2-4ECA-848E-8556D6647823}" type="datetimeFigureOut">
              <a:rPr lang="en-US" smtClean="0"/>
              <a:pPr/>
              <a:t>4/2/2020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AC99A93-B43D-42B3-A697-469D42CEC7A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v.uk/government/publications/letters-and-sound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T-L-015-Phase-2-Sound-Ma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latin typeface="Comic Sans MS" pitchFamily="66" charset="0"/>
              </a:rPr>
              <a:t>What is phonics?</a:t>
            </a:r>
            <a:br>
              <a:rPr lang="en-GB" dirty="0">
                <a:latin typeface="Comic Sans MS" pitchFamily="66" charset="0"/>
              </a:rPr>
            </a:br>
            <a:r>
              <a:rPr lang="en-GB" dirty="0">
                <a:latin typeface="Comic Sans MS" pitchFamily="66" charset="0"/>
              </a:rPr>
              <a:t>-How children learn phonics</a:t>
            </a:r>
            <a:endParaRPr lang="en-US" dirty="0">
              <a:latin typeface="Comic Sans MS" pitchFamily="66" charset="0"/>
            </a:endParaRPr>
          </a:p>
        </p:txBody>
      </p:sp>
      <p:sp>
        <p:nvSpPr>
          <p:cNvPr id="3" name="Subtitle 2"/>
          <p:cNvSpPr>
            <a:spLocks noGrp="1"/>
          </p:cNvSpPr>
          <p:nvPr>
            <p:ph type="subTitle" idx="1"/>
          </p:nvPr>
        </p:nvSpPr>
        <p:spPr/>
        <p:txBody>
          <a:bodyPr>
            <a:normAutofit/>
          </a:bodyPr>
          <a:lstStyle/>
          <a:p>
            <a:r>
              <a:rPr lang="en-GB" dirty="0">
                <a:latin typeface="Comic Sans MS" pitchFamily="66" charset="0"/>
              </a:rPr>
              <a:t>EYFS PHONICS TIPS – Happy Little Hearts </a:t>
            </a:r>
            <a:endParaRPr lang="en-US"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itchFamily="66" charset="0"/>
              </a:rPr>
              <a:t>Read write inc letter formation</a:t>
            </a:r>
            <a:endParaRPr lang="en-US" dirty="0"/>
          </a:p>
        </p:txBody>
      </p:sp>
      <p:pic>
        <p:nvPicPr>
          <p:cNvPr id="22530" name="Picture 2"/>
          <p:cNvPicPr>
            <a:picLocks noGrp="1" noChangeAspect="1" noChangeArrowheads="1"/>
          </p:cNvPicPr>
          <p:nvPr>
            <p:ph idx="1"/>
          </p:nvPr>
        </p:nvPicPr>
        <p:blipFill>
          <a:blip r:embed="rId2"/>
          <a:srcRect l="10244" t="17503" r="73664" b="43774"/>
          <a:stretch>
            <a:fillRect/>
          </a:stretch>
        </p:blipFill>
        <p:spPr bwMode="auto">
          <a:xfrm>
            <a:off x="457200" y="1752600"/>
            <a:ext cx="2590800" cy="44958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2"/>
          <a:srcRect l="55856" t="16667" r="28331" b="43750"/>
          <a:stretch>
            <a:fillRect/>
          </a:stretch>
        </p:blipFill>
        <p:spPr bwMode="auto">
          <a:xfrm>
            <a:off x="3276600" y="1752600"/>
            <a:ext cx="2514600" cy="4495800"/>
          </a:xfrm>
          <a:prstGeom prst="rect">
            <a:avLst/>
          </a:prstGeom>
          <a:noFill/>
          <a:ln w="9525">
            <a:noFill/>
            <a:miter lim="800000"/>
            <a:headEnd/>
            <a:tailEnd/>
          </a:ln>
          <a:effectLst/>
        </p:spPr>
      </p:pic>
      <p:pic>
        <p:nvPicPr>
          <p:cNvPr id="22533" name="Picture 5"/>
          <p:cNvPicPr>
            <a:picLocks noChangeAspect="1" noChangeArrowheads="1"/>
          </p:cNvPicPr>
          <p:nvPr/>
        </p:nvPicPr>
        <p:blipFill>
          <a:blip r:embed="rId3"/>
          <a:srcRect l="10176" t="16667" r="74012" b="43750"/>
          <a:stretch>
            <a:fillRect/>
          </a:stretch>
        </p:blipFill>
        <p:spPr bwMode="auto">
          <a:xfrm>
            <a:off x="6019799" y="1752600"/>
            <a:ext cx="2544679" cy="44196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 write inc formation</a:t>
            </a:r>
            <a:endParaRPr lang="en-US" dirty="0"/>
          </a:p>
        </p:txBody>
      </p:sp>
      <p:pic>
        <p:nvPicPr>
          <p:cNvPr id="23554" name="Picture 2"/>
          <p:cNvPicPr>
            <a:picLocks noGrp="1" noChangeAspect="1" noChangeArrowheads="1"/>
          </p:cNvPicPr>
          <p:nvPr>
            <p:ph idx="1"/>
          </p:nvPr>
        </p:nvPicPr>
        <p:blipFill>
          <a:blip r:embed="rId2"/>
          <a:srcRect l="25389" t="17503" r="58519" b="43774"/>
          <a:stretch>
            <a:fillRect/>
          </a:stretch>
        </p:blipFill>
        <p:spPr bwMode="auto">
          <a:xfrm>
            <a:off x="609600" y="1752600"/>
            <a:ext cx="2590800" cy="4572000"/>
          </a:xfrm>
          <a:prstGeom prst="rect">
            <a:avLst/>
          </a:prstGeom>
          <a:noFill/>
          <a:ln w="9525">
            <a:noFill/>
            <a:miter lim="800000"/>
            <a:headEnd/>
            <a:tailEnd/>
          </a:ln>
          <a:effectLst/>
        </p:spPr>
      </p:pic>
      <p:pic>
        <p:nvPicPr>
          <p:cNvPr id="23555" name="Picture 3"/>
          <p:cNvPicPr>
            <a:picLocks noChangeAspect="1" noChangeArrowheads="1"/>
          </p:cNvPicPr>
          <p:nvPr/>
        </p:nvPicPr>
        <p:blipFill>
          <a:blip r:embed="rId2"/>
          <a:srcRect l="40630" t="17708" r="44143" b="44792"/>
          <a:stretch>
            <a:fillRect/>
          </a:stretch>
        </p:blipFill>
        <p:spPr bwMode="auto">
          <a:xfrm>
            <a:off x="3352800" y="1752600"/>
            <a:ext cx="2438400" cy="4572000"/>
          </a:xfrm>
          <a:prstGeom prst="rect">
            <a:avLst/>
          </a:prstGeom>
          <a:noFill/>
          <a:ln w="9525">
            <a:noFill/>
            <a:miter lim="800000"/>
            <a:headEnd/>
            <a:tailEnd/>
          </a:ln>
          <a:effectLst/>
        </p:spPr>
      </p:pic>
      <p:pic>
        <p:nvPicPr>
          <p:cNvPr id="23556" name="Picture 4"/>
          <p:cNvPicPr>
            <a:picLocks noChangeAspect="1" noChangeArrowheads="1"/>
          </p:cNvPicPr>
          <p:nvPr/>
        </p:nvPicPr>
        <p:blipFill>
          <a:blip r:embed="rId2"/>
          <a:srcRect l="55856" t="16667" r="28331" b="44791"/>
          <a:stretch>
            <a:fillRect/>
          </a:stretch>
        </p:blipFill>
        <p:spPr bwMode="auto">
          <a:xfrm>
            <a:off x="5943600" y="1752600"/>
            <a:ext cx="2613454" cy="4495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Letter formation</a:t>
            </a:r>
            <a:endParaRPr lang="en-US" dirty="0"/>
          </a:p>
        </p:txBody>
      </p:sp>
      <p:sp>
        <p:nvSpPr>
          <p:cNvPr id="5" name="Content Placeholder 4"/>
          <p:cNvSpPr>
            <a:spLocks noGrp="1"/>
          </p:cNvSpPr>
          <p:nvPr>
            <p:ph idx="1"/>
          </p:nvPr>
        </p:nvSpPr>
        <p:spPr>
          <a:xfrm>
            <a:off x="457200" y="1646237"/>
            <a:ext cx="8229600" cy="3154363"/>
          </a:xfrm>
        </p:spPr>
        <p:txBody>
          <a:bodyPr>
            <a:normAutofit/>
          </a:bodyPr>
          <a:lstStyle/>
          <a:p>
            <a:r>
              <a:rPr lang="en-GB" sz="2000" dirty="0">
                <a:latin typeface="Comic Sans MS" pitchFamily="66" charset="0"/>
              </a:rPr>
              <a:t>The letter formation rhymes will help your child to remember ways of writing the letters .</a:t>
            </a:r>
          </a:p>
          <a:p>
            <a:r>
              <a:rPr lang="en-GB" sz="2000" dirty="0">
                <a:latin typeface="Comic Sans MS" pitchFamily="66" charset="0"/>
              </a:rPr>
              <a:t>You can get them to practise writing their letters using their fingers in the air and many other ways. Below are some creative ways of practising letter formation.</a:t>
            </a:r>
          </a:p>
          <a:p>
            <a:endParaRPr lang="en-GB" sz="2000" dirty="0">
              <a:latin typeface="Comic Sans MS" pitchFamily="66" charset="0"/>
            </a:endParaRPr>
          </a:p>
          <a:p>
            <a:r>
              <a:rPr lang="en-GB" sz="2000" dirty="0">
                <a:latin typeface="Comic Sans MS" pitchFamily="66" charset="0"/>
              </a:rPr>
              <a:t>Practising in sand </a:t>
            </a:r>
          </a:p>
          <a:p>
            <a:r>
              <a:rPr lang="en-GB" sz="2000" dirty="0">
                <a:latin typeface="Comic Sans MS" pitchFamily="66" charset="0"/>
              </a:rPr>
              <a:t>Wet brushes on the floor outdoors</a:t>
            </a:r>
          </a:p>
          <a:p>
            <a:r>
              <a:rPr lang="en-GB" sz="2000" dirty="0">
                <a:latin typeface="Comic Sans MS" pitchFamily="66" charset="0"/>
              </a:rPr>
              <a:t>Chalks</a:t>
            </a:r>
          </a:p>
          <a:p>
            <a:r>
              <a:rPr lang="en-GB" sz="2000" dirty="0">
                <a:latin typeface="Comic Sans MS" pitchFamily="66" charset="0"/>
              </a:rPr>
              <a:t>Playdough letter formation </a:t>
            </a:r>
          </a:p>
          <a:p>
            <a:pPr>
              <a:buNone/>
            </a:pPr>
            <a:endParaRPr lang="en-US" sz="2400" dirty="0">
              <a:latin typeface="Comic Sans MS" pitchFamily="66" charset="0"/>
            </a:endParaRPr>
          </a:p>
        </p:txBody>
      </p:sp>
      <p:pic>
        <p:nvPicPr>
          <p:cNvPr id="24580" name="Picture 4" descr="Alphabet Play Dough Mats (with Free Printable Included)"/>
          <p:cNvPicPr>
            <a:picLocks noChangeAspect="1" noChangeArrowheads="1"/>
          </p:cNvPicPr>
          <p:nvPr/>
        </p:nvPicPr>
        <p:blipFill>
          <a:blip r:embed="rId2" cstate="print"/>
          <a:srcRect t="25882" b="7059"/>
          <a:stretch>
            <a:fillRect/>
          </a:stretch>
        </p:blipFill>
        <p:spPr bwMode="auto">
          <a:xfrm rot="451220">
            <a:off x="6415083" y="3114801"/>
            <a:ext cx="2286000" cy="1532965"/>
          </a:xfrm>
          <a:prstGeom prst="rect">
            <a:avLst/>
          </a:prstGeom>
          <a:noFill/>
        </p:spPr>
      </p:pic>
      <p:pic>
        <p:nvPicPr>
          <p:cNvPr id="24582" name="Picture 6" descr="simple sand box for letter tracing | Montessori activities ..."/>
          <p:cNvPicPr>
            <a:picLocks noChangeAspect="1" noChangeArrowheads="1"/>
          </p:cNvPicPr>
          <p:nvPr/>
        </p:nvPicPr>
        <p:blipFill>
          <a:blip r:embed="rId3" cstate="print"/>
          <a:srcRect/>
          <a:stretch>
            <a:fillRect/>
          </a:stretch>
        </p:blipFill>
        <p:spPr bwMode="auto">
          <a:xfrm>
            <a:off x="6781800" y="4953000"/>
            <a:ext cx="1752600" cy="1452392"/>
          </a:xfrm>
          <a:prstGeom prst="rect">
            <a:avLst/>
          </a:prstGeom>
          <a:noFill/>
        </p:spPr>
      </p:pic>
      <p:sp>
        <p:nvSpPr>
          <p:cNvPr id="24584" name="AutoShape 8" descr="Letter Formation for Preschoolers - Teaching Writing Outsid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6" name="AutoShape 10" descr="Letter Formation for Preschoolers - Teaching Writing Outsid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8" name="AutoShape 12" descr="Letter Formation for Preschoolers - Teaching Writing Outsid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90" name="Picture 14" descr="Painting Letters With Water - a Fun Pre-Writing Activity for Kids"/>
          <p:cNvPicPr>
            <a:picLocks noChangeAspect="1" noChangeArrowheads="1"/>
          </p:cNvPicPr>
          <p:nvPr/>
        </p:nvPicPr>
        <p:blipFill>
          <a:blip r:embed="rId4"/>
          <a:srcRect/>
          <a:stretch>
            <a:fillRect/>
          </a:stretch>
        </p:blipFill>
        <p:spPr bwMode="auto">
          <a:xfrm>
            <a:off x="4267200" y="4648200"/>
            <a:ext cx="2362200" cy="1828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Can you write your name?</a:t>
            </a:r>
            <a:endParaRPr lang="en-US" dirty="0"/>
          </a:p>
        </p:txBody>
      </p:sp>
      <p:sp>
        <p:nvSpPr>
          <p:cNvPr id="3" name="Content Placeholder 2"/>
          <p:cNvSpPr>
            <a:spLocks noGrp="1"/>
          </p:cNvSpPr>
          <p:nvPr>
            <p:ph idx="1"/>
          </p:nvPr>
        </p:nvSpPr>
        <p:spPr>
          <a:xfrm>
            <a:off x="457200" y="1447800"/>
            <a:ext cx="8229600" cy="3124200"/>
          </a:xfrm>
        </p:spPr>
        <p:txBody>
          <a:bodyPr>
            <a:normAutofit fontScale="77500" lnSpcReduction="20000"/>
          </a:bodyPr>
          <a:lstStyle/>
          <a:p>
            <a:r>
              <a:rPr lang="en-GB" sz="2900" dirty="0"/>
              <a:t>Parents please remember not to stress.</a:t>
            </a:r>
          </a:p>
          <a:p>
            <a:r>
              <a:rPr lang="en-GB" sz="2900" dirty="0"/>
              <a:t>Your child does not need to be an A* student before they go to foundation, try and make sure they are practising their name writing every single day and simple phase 1 and 2 sounds . These are the basics and will help them in school.</a:t>
            </a:r>
          </a:p>
          <a:p>
            <a:r>
              <a:rPr lang="en-GB" sz="2900" dirty="0"/>
              <a:t>Online are many tools for name practising, there are templates for your child to be able to go over their names using different mark making materials such as playdough, feltips and colours. Some links will be put on the final slide.</a:t>
            </a:r>
          </a:p>
          <a:p>
            <a:endParaRPr lang="en-GB" sz="2900" dirty="0"/>
          </a:p>
          <a:p>
            <a:endParaRPr lang="en-GB" sz="2000" dirty="0"/>
          </a:p>
        </p:txBody>
      </p:sp>
      <p:pic>
        <p:nvPicPr>
          <p:cNvPr id="25602" name="Picture 2" descr="I can Write and Spell my Name - Personalised Name Card - EYFS, SEN ..."/>
          <p:cNvPicPr>
            <a:picLocks noChangeAspect="1" noChangeArrowheads="1"/>
          </p:cNvPicPr>
          <p:nvPr/>
        </p:nvPicPr>
        <p:blipFill>
          <a:blip r:embed="rId3"/>
          <a:srcRect/>
          <a:stretch>
            <a:fillRect/>
          </a:stretch>
        </p:blipFill>
        <p:spPr bwMode="auto">
          <a:xfrm>
            <a:off x="6172200" y="4724400"/>
            <a:ext cx="2362200" cy="1769578"/>
          </a:xfrm>
          <a:prstGeom prst="rect">
            <a:avLst/>
          </a:prstGeom>
          <a:noFill/>
        </p:spPr>
      </p:pic>
      <p:pic>
        <p:nvPicPr>
          <p:cNvPr id="25604" name="Picture 4" descr="LEARN-TO-WRITE-YOUR-NAME-PERSONALISED-NAME-CARD-EYFS-SEN-RESOURCE ..."/>
          <p:cNvPicPr>
            <a:picLocks noChangeAspect="1" noChangeArrowheads="1"/>
          </p:cNvPicPr>
          <p:nvPr/>
        </p:nvPicPr>
        <p:blipFill>
          <a:blip r:embed="rId4"/>
          <a:srcRect/>
          <a:stretch>
            <a:fillRect/>
          </a:stretch>
        </p:blipFill>
        <p:spPr bwMode="auto">
          <a:xfrm>
            <a:off x="3124200" y="4800600"/>
            <a:ext cx="2438400" cy="1828800"/>
          </a:xfrm>
          <a:prstGeom prst="rect">
            <a:avLst/>
          </a:prstGeom>
          <a:noFill/>
        </p:spPr>
      </p:pic>
      <p:pic>
        <p:nvPicPr>
          <p:cNvPr id="25608" name="Picture 8" descr="Free Printables for Kids"/>
          <p:cNvPicPr>
            <a:picLocks noChangeAspect="1" noChangeArrowheads="1"/>
          </p:cNvPicPr>
          <p:nvPr/>
        </p:nvPicPr>
        <p:blipFill>
          <a:blip r:embed="rId5"/>
          <a:srcRect/>
          <a:stretch>
            <a:fillRect/>
          </a:stretch>
        </p:blipFill>
        <p:spPr bwMode="auto">
          <a:xfrm>
            <a:off x="381000" y="4724400"/>
            <a:ext cx="1676400" cy="180608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be continued...</a:t>
            </a:r>
            <a:endParaRPr lang="en-US" dirty="0"/>
          </a:p>
        </p:txBody>
      </p:sp>
      <p:sp>
        <p:nvSpPr>
          <p:cNvPr id="3" name="Content Placeholder 2"/>
          <p:cNvSpPr>
            <a:spLocks noGrp="1"/>
          </p:cNvSpPr>
          <p:nvPr>
            <p:ph idx="1"/>
          </p:nvPr>
        </p:nvSpPr>
        <p:spPr>
          <a:xfrm>
            <a:off x="457200" y="1646236"/>
            <a:ext cx="8229600" cy="4983163"/>
          </a:xfrm>
        </p:spPr>
        <p:txBody>
          <a:bodyPr>
            <a:normAutofit/>
          </a:bodyPr>
          <a:lstStyle/>
          <a:p>
            <a:r>
              <a:rPr lang="en-GB" sz="1800" dirty="0"/>
              <a:t>If there are any resources or pictures you have seen that you may like me to create for your child or any other support you may need please do not hesitate me via </a:t>
            </a:r>
            <a:r>
              <a:rPr lang="en-GB" sz="1800" dirty="0">
                <a:solidFill>
                  <a:srgbClr val="FF0000"/>
                </a:solidFill>
              </a:rPr>
              <a:t> EMAIL </a:t>
            </a:r>
            <a:r>
              <a:rPr lang="en-GB" sz="1800" dirty="0"/>
              <a:t>on </a:t>
            </a:r>
            <a:r>
              <a:rPr lang="en-GB" sz="1800" dirty="0">
                <a:solidFill>
                  <a:srgbClr val="FF0000"/>
                </a:solidFill>
              </a:rPr>
              <a:t>raeesa@happylittlehearts.org </a:t>
            </a:r>
            <a:r>
              <a:rPr lang="en-GB" sz="1800" dirty="0"/>
              <a:t>and I will be able to help you </a:t>
            </a:r>
            <a:r>
              <a:rPr lang="en-GB" sz="1800" dirty="0" err="1"/>
              <a:t>inshallah</a:t>
            </a:r>
            <a:r>
              <a:rPr lang="en-GB" sz="1800" dirty="0"/>
              <a:t>. </a:t>
            </a:r>
          </a:p>
          <a:p>
            <a:pPr>
              <a:buNone/>
            </a:pPr>
            <a:r>
              <a:rPr lang="en-GB" sz="1800" dirty="0"/>
              <a:t> -  I hope you have enjoyed the tips on this short presentation. </a:t>
            </a:r>
            <a:r>
              <a:rPr lang="en-GB" sz="1800" dirty="0">
                <a:solidFill>
                  <a:srgbClr val="FF0000"/>
                </a:solidFill>
              </a:rPr>
              <a:t>Next week </a:t>
            </a:r>
            <a:r>
              <a:rPr lang="en-GB" sz="1800" dirty="0"/>
              <a:t> I will be sending out tips and trick to support your child with their reading using </a:t>
            </a:r>
            <a:r>
              <a:rPr lang="en-GB" sz="1800" dirty="0">
                <a:solidFill>
                  <a:srgbClr val="FF0000"/>
                </a:solidFill>
              </a:rPr>
              <a:t>Segmenting</a:t>
            </a:r>
            <a:r>
              <a:rPr lang="en-GB" sz="1800" dirty="0"/>
              <a:t> and </a:t>
            </a:r>
            <a:r>
              <a:rPr lang="en-GB" sz="1800" dirty="0">
                <a:solidFill>
                  <a:srgbClr val="FF0000"/>
                </a:solidFill>
              </a:rPr>
              <a:t>Blending</a:t>
            </a:r>
            <a:r>
              <a:rPr lang="en-GB" sz="1800" dirty="0"/>
              <a:t> and introducing short </a:t>
            </a:r>
            <a:r>
              <a:rPr lang="en-GB" sz="1800" dirty="0">
                <a:solidFill>
                  <a:srgbClr val="FF0000"/>
                </a:solidFill>
              </a:rPr>
              <a:t>CVC </a:t>
            </a:r>
            <a:r>
              <a:rPr lang="en-GB" sz="1800" dirty="0"/>
              <a:t>words with them. </a:t>
            </a:r>
          </a:p>
          <a:p>
            <a:pPr>
              <a:buNone/>
            </a:pPr>
            <a:r>
              <a:rPr lang="en-GB" sz="1800"/>
              <a:t>-   Please </a:t>
            </a:r>
            <a:r>
              <a:rPr lang="en-GB" sz="1800" dirty="0"/>
              <a:t>keep a look out on our home link page on our website.(www.happylittlehearts.org)</a:t>
            </a:r>
          </a:p>
          <a:p>
            <a:pPr>
              <a:buNone/>
            </a:pPr>
            <a:endParaRPr lang="en-GB" sz="2000" dirty="0"/>
          </a:p>
          <a:p>
            <a:pPr>
              <a:buNone/>
            </a:pPr>
            <a:r>
              <a:rPr lang="en-GB" sz="2000" dirty="0"/>
              <a:t>LINKS to visit: </a:t>
            </a:r>
          </a:p>
          <a:p>
            <a:pPr>
              <a:buNone/>
            </a:pPr>
            <a:r>
              <a:rPr lang="en-GB" sz="1800" dirty="0"/>
              <a:t>Google – Read </a:t>
            </a:r>
            <a:r>
              <a:rPr lang="en-GB" sz="1800" dirty="0" err="1"/>
              <a:t>write,inc</a:t>
            </a:r>
            <a:endParaRPr lang="en-GB" sz="1800" dirty="0"/>
          </a:p>
          <a:p>
            <a:pPr>
              <a:buNone/>
            </a:pPr>
            <a:r>
              <a:rPr lang="en-GB" sz="1800" dirty="0" err="1"/>
              <a:t>Twinkl</a:t>
            </a:r>
            <a:r>
              <a:rPr lang="en-GB" sz="1800" dirty="0"/>
              <a:t> </a:t>
            </a:r>
          </a:p>
          <a:p>
            <a:pPr>
              <a:buNone/>
            </a:pPr>
            <a:endParaRPr lang="en-GB" sz="1800" dirty="0"/>
          </a:p>
          <a:p>
            <a:pPr>
              <a:buNone/>
            </a:pPr>
            <a:endParaRPr lang="en-GB" sz="1800" dirty="0"/>
          </a:p>
          <a:p>
            <a:pPr>
              <a:buNone/>
            </a:pPr>
            <a:r>
              <a:rPr lang="en-GB" sz="1800" dirty="0"/>
              <a:t>Letters and sounds  - available to download online </a:t>
            </a:r>
            <a:endParaRPr lang="en-US" sz="1800" dirty="0"/>
          </a:p>
        </p:txBody>
      </p:sp>
      <p:pic>
        <p:nvPicPr>
          <p:cNvPr id="6" name="Picture 2"/>
          <p:cNvPicPr>
            <a:picLocks noChangeAspect="1" noChangeArrowheads="1"/>
          </p:cNvPicPr>
          <p:nvPr/>
        </p:nvPicPr>
        <p:blipFill>
          <a:blip r:embed="rId2"/>
          <a:srcRect l="23148" t="42915" r="35185" b="15913"/>
          <a:stretch>
            <a:fillRect/>
          </a:stretch>
        </p:blipFill>
        <p:spPr bwMode="auto">
          <a:xfrm>
            <a:off x="5638800" y="4419600"/>
            <a:ext cx="3124200" cy="173566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buNone/>
            </a:pPr>
            <a:r>
              <a:rPr lang="en-GB" dirty="0">
                <a:latin typeface="Comic Sans MS" pitchFamily="66" charset="0"/>
              </a:rPr>
              <a:t> </a:t>
            </a:r>
            <a:endParaRPr lang="en-GB" sz="4400" dirty="0">
              <a:latin typeface="Comic Sans MS" pitchFamily="66" charset="0"/>
            </a:endParaRPr>
          </a:p>
          <a:p>
            <a:pPr algn="ctr">
              <a:buNone/>
            </a:pPr>
            <a:r>
              <a:rPr lang="en-GB" sz="4400" dirty="0">
                <a:latin typeface="Comic Sans MS" pitchFamily="66" charset="0"/>
              </a:rPr>
              <a:t>A Quick Guide</a:t>
            </a:r>
          </a:p>
          <a:p>
            <a:pPr>
              <a:buNone/>
            </a:pPr>
            <a:endParaRPr lang="en-GB" dirty="0">
              <a:latin typeface="Comic Sans MS" pitchFamily="66" charset="0"/>
            </a:endParaRPr>
          </a:p>
          <a:p>
            <a:pPr>
              <a:buNone/>
            </a:pPr>
            <a:r>
              <a:rPr lang="en-GB" dirty="0">
                <a:latin typeface="Comic Sans MS" pitchFamily="66" charset="0"/>
              </a:rPr>
              <a:t>  This presentation will give you some tips and ideas on how to support your child with their phonics at home. </a:t>
            </a:r>
          </a:p>
          <a:p>
            <a:pPr>
              <a:buNone/>
            </a:pPr>
            <a:r>
              <a:rPr lang="en-GB" dirty="0">
                <a:latin typeface="Comic Sans MS" pitchFamily="66" charset="0"/>
              </a:rPr>
              <a:t>  Phonics has now become an essential part of learning in the eyfs and is very important to implement in your Childs learning to support them in their name writing and simple segmenting and blending. </a:t>
            </a:r>
            <a:endParaRPr lang="en-US"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Teaching phonics...</a:t>
            </a:r>
            <a:endParaRPr lang="en-US" dirty="0">
              <a:latin typeface="Comic Sans MS" pitchFamily="66" charset="0"/>
            </a:endParaRPr>
          </a:p>
        </p:txBody>
      </p:sp>
      <p:sp>
        <p:nvSpPr>
          <p:cNvPr id="3" name="Content Placeholder 2"/>
          <p:cNvSpPr>
            <a:spLocks noGrp="1"/>
          </p:cNvSpPr>
          <p:nvPr>
            <p:ph idx="1"/>
          </p:nvPr>
        </p:nvSpPr>
        <p:spPr>
          <a:xfrm>
            <a:off x="457200" y="1600200"/>
            <a:ext cx="8229600" cy="4876800"/>
          </a:xfrm>
        </p:spPr>
        <p:txBody>
          <a:bodyPr>
            <a:normAutofit lnSpcReduction="10000"/>
          </a:bodyPr>
          <a:lstStyle/>
          <a:p>
            <a:pPr algn="ctr">
              <a:buNone/>
            </a:pPr>
            <a:r>
              <a:rPr lang="en-GB" dirty="0">
                <a:latin typeface="Comic Sans MS" pitchFamily="66" charset="0"/>
              </a:rPr>
              <a:t>When teaching phonics there is a guideline to follow</a:t>
            </a:r>
            <a:r>
              <a:rPr lang="en-US" dirty="0">
                <a:latin typeface="Comic Sans MS" pitchFamily="66" charset="0"/>
              </a:rPr>
              <a:t> which will be explained in detail during this presentation </a:t>
            </a:r>
          </a:p>
          <a:p>
            <a:r>
              <a:rPr lang="en-GB" dirty="0">
                <a:latin typeface="Comic Sans MS" pitchFamily="66" charset="0"/>
              </a:rPr>
              <a:t>Phase 1/2 phonic sounds – Letters and Sounds </a:t>
            </a:r>
          </a:p>
          <a:p>
            <a:r>
              <a:rPr lang="en-GB" dirty="0">
                <a:latin typeface="Comic Sans MS" pitchFamily="66" charset="0"/>
              </a:rPr>
              <a:t>Letter recognition </a:t>
            </a:r>
          </a:p>
          <a:p>
            <a:r>
              <a:rPr lang="en-GB" dirty="0">
                <a:latin typeface="Comic Sans MS" pitchFamily="66" charset="0"/>
              </a:rPr>
              <a:t>Letter formation</a:t>
            </a:r>
          </a:p>
          <a:p>
            <a:r>
              <a:rPr lang="en-GB" dirty="0">
                <a:solidFill>
                  <a:srgbClr val="FF0000"/>
                </a:solidFill>
                <a:latin typeface="Comic Sans MS" pitchFamily="66" charset="0"/>
              </a:rPr>
              <a:t>Segmenting and blending</a:t>
            </a:r>
          </a:p>
          <a:p>
            <a:r>
              <a:rPr lang="en-GB" dirty="0">
                <a:solidFill>
                  <a:srgbClr val="FF0000"/>
                </a:solidFill>
                <a:latin typeface="Comic Sans MS" pitchFamily="66" charset="0"/>
              </a:rPr>
              <a:t>Simple CVC sounds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GB" dirty="0">
                <a:latin typeface="Comic Sans MS" pitchFamily="66" charset="0"/>
              </a:rPr>
              <a:t>Step  by step ...</a:t>
            </a:r>
            <a:endParaRPr lang="en-US" dirty="0">
              <a:latin typeface="Comic Sans MS" pitchFamily="66" charset="0"/>
            </a:endParaRPr>
          </a:p>
        </p:txBody>
      </p:sp>
      <p:sp>
        <p:nvSpPr>
          <p:cNvPr id="3" name="Content Placeholder 2"/>
          <p:cNvSpPr>
            <a:spLocks noGrp="1"/>
          </p:cNvSpPr>
          <p:nvPr>
            <p:ph idx="1"/>
          </p:nvPr>
        </p:nvSpPr>
        <p:spPr>
          <a:xfrm>
            <a:off x="228600" y="1066800"/>
            <a:ext cx="4648200" cy="5562600"/>
          </a:xfrm>
        </p:spPr>
        <p:txBody>
          <a:bodyPr>
            <a:normAutofit fontScale="92500"/>
          </a:bodyPr>
          <a:lstStyle/>
          <a:p>
            <a:pPr>
              <a:buNone/>
            </a:pPr>
            <a:endParaRPr lang="en-GB" sz="2400" dirty="0">
              <a:latin typeface="Comic Sans MS" pitchFamily="66" charset="0"/>
            </a:endParaRPr>
          </a:p>
          <a:p>
            <a:pPr>
              <a:buNone/>
            </a:pPr>
            <a:endParaRPr lang="en-GB" sz="2400" dirty="0">
              <a:latin typeface="Comic Sans MS" pitchFamily="66" charset="0"/>
            </a:endParaRPr>
          </a:p>
          <a:p>
            <a:pPr>
              <a:buNone/>
            </a:pPr>
            <a:r>
              <a:rPr lang="en-GB" sz="2400" dirty="0">
                <a:latin typeface="Comic Sans MS" pitchFamily="66" charset="0"/>
              </a:rPr>
              <a:t>How do we teach phonics ?</a:t>
            </a:r>
          </a:p>
          <a:p>
            <a:pPr>
              <a:buNone/>
            </a:pPr>
            <a:r>
              <a:rPr lang="en-GB" sz="2400" dirty="0">
                <a:latin typeface="Comic Sans MS" pitchFamily="66" charset="0"/>
              </a:rPr>
              <a:t>Where do we start?</a:t>
            </a:r>
          </a:p>
          <a:p>
            <a:pPr>
              <a:buNone/>
            </a:pPr>
            <a:r>
              <a:rPr lang="en-GB" sz="2400" dirty="0">
                <a:latin typeface="Comic Sans MS" pitchFamily="66" charset="0"/>
              </a:rPr>
              <a:t>Its simple...</a:t>
            </a:r>
          </a:p>
          <a:p>
            <a:pPr>
              <a:buNone/>
            </a:pPr>
            <a:r>
              <a:rPr lang="en-GB" sz="2400" dirty="0">
                <a:latin typeface="Comic Sans MS" pitchFamily="66" charset="0"/>
              </a:rPr>
              <a:t>We use a curriculum called</a:t>
            </a:r>
          </a:p>
          <a:p>
            <a:pPr>
              <a:buNone/>
            </a:pPr>
            <a:r>
              <a:rPr lang="en-GB" sz="2400" dirty="0">
                <a:latin typeface="Comic Sans MS" pitchFamily="66" charset="0"/>
              </a:rPr>
              <a:t>‘Letters and Sounds’ to help key</a:t>
            </a:r>
          </a:p>
          <a:p>
            <a:pPr>
              <a:buNone/>
            </a:pPr>
            <a:r>
              <a:rPr lang="en-GB" sz="2400" dirty="0">
                <a:latin typeface="Comic Sans MS" pitchFamily="66" charset="0"/>
              </a:rPr>
              <a:t>workers teach their students</a:t>
            </a:r>
          </a:p>
          <a:p>
            <a:pPr>
              <a:buNone/>
            </a:pPr>
            <a:r>
              <a:rPr lang="en-GB" sz="2400" dirty="0">
                <a:latin typeface="Comic Sans MS" pitchFamily="66" charset="0"/>
              </a:rPr>
              <a:t>phonics </a:t>
            </a:r>
          </a:p>
          <a:p>
            <a:pPr>
              <a:buNone/>
            </a:pPr>
            <a:r>
              <a:rPr lang="en-GB" sz="2400" dirty="0">
                <a:latin typeface="Comic Sans MS" pitchFamily="66" charset="0"/>
              </a:rPr>
              <a:t>It is also found as a</a:t>
            </a:r>
          </a:p>
          <a:p>
            <a:pPr>
              <a:buNone/>
            </a:pPr>
            <a:r>
              <a:rPr lang="en-GB" sz="2400" dirty="0">
                <a:latin typeface="Comic Sans MS" pitchFamily="66" charset="0"/>
              </a:rPr>
              <a:t>downloadable copy online on</a:t>
            </a:r>
          </a:p>
          <a:p>
            <a:pPr>
              <a:buNone/>
            </a:pPr>
            <a:r>
              <a:rPr lang="en-GB" sz="2400" dirty="0">
                <a:latin typeface="Comic Sans MS" pitchFamily="66" charset="0"/>
              </a:rPr>
              <a:t>the link below </a:t>
            </a:r>
          </a:p>
          <a:p>
            <a:pPr>
              <a:buNone/>
            </a:pPr>
            <a:endParaRPr lang="en-GB" sz="2400" dirty="0">
              <a:latin typeface="Comic Sans MS" pitchFamily="66" charset="0"/>
            </a:endParaRPr>
          </a:p>
          <a:p>
            <a:pPr>
              <a:buNone/>
            </a:pPr>
            <a:r>
              <a:rPr lang="en-US" sz="2400" dirty="0">
                <a:latin typeface="Comic Sans MS" pitchFamily="66" charset="0"/>
                <a:hlinkClick r:id="rId2"/>
              </a:rPr>
              <a:t>https://www.gov.uk/government/publications/letters-and-sounds</a:t>
            </a:r>
            <a:endParaRPr lang="en-GB" sz="2400" dirty="0">
              <a:latin typeface="Comic Sans MS" pitchFamily="66" charset="0"/>
            </a:endParaRPr>
          </a:p>
          <a:p>
            <a:pPr>
              <a:buNone/>
            </a:pPr>
            <a:endParaRPr lang="en-GB" dirty="0"/>
          </a:p>
          <a:p>
            <a:pPr>
              <a:buNone/>
            </a:pPr>
            <a:endParaRPr lang="en-GB" dirty="0"/>
          </a:p>
          <a:p>
            <a:pPr>
              <a:buNone/>
            </a:pPr>
            <a:endParaRPr lang="en-US" dirty="0"/>
          </a:p>
        </p:txBody>
      </p:sp>
      <p:pic>
        <p:nvPicPr>
          <p:cNvPr id="6" name="Picture 2"/>
          <p:cNvPicPr>
            <a:picLocks noChangeAspect="1" noChangeArrowheads="1"/>
          </p:cNvPicPr>
          <p:nvPr/>
        </p:nvPicPr>
        <p:blipFill>
          <a:blip r:embed="rId3"/>
          <a:srcRect l="11712" t="17151" r="14414" b="5934"/>
          <a:stretch>
            <a:fillRect/>
          </a:stretch>
        </p:blipFill>
        <p:spPr bwMode="auto">
          <a:xfrm>
            <a:off x="4953000" y="2133600"/>
            <a:ext cx="3733800" cy="4192337"/>
          </a:xfrm>
          <a:prstGeom prst="rect">
            <a:avLst/>
          </a:prstGeom>
          <a:noFill/>
          <a:ln w="9525">
            <a:noFill/>
            <a:miter lim="800000"/>
            <a:headEnd/>
            <a:tailEnd/>
          </a:ln>
          <a:effectLst/>
        </p:spPr>
      </p:pic>
      <p:cxnSp>
        <p:nvCxnSpPr>
          <p:cNvPr id="8" name="Straight Arrow Connector 7"/>
          <p:cNvCxnSpPr/>
          <p:nvPr/>
        </p:nvCxnSpPr>
        <p:spPr>
          <a:xfrm rot="5400000">
            <a:off x="6286500" y="2247900"/>
            <a:ext cx="13716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705600" y="914400"/>
            <a:ext cx="21336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0" y="990600"/>
            <a:ext cx="1828800" cy="923330"/>
          </a:xfrm>
          <a:prstGeom prst="rect">
            <a:avLst/>
          </a:prstGeom>
          <a:noFill/>
        </p:spPr>
        <p:txBody>
          <a:bodyPr wrap="square" rtlCol="0">
            <a:spAutoFit/>
          </a:bodyPr>
          <a:lstStyle/>
          <a:p>
            <a:r>
              <a:rPr lang="en-GB" dirty="0">
                <a:latin typeface="Comic Sans MS" pitchFamily="66" charset="0"/>
              </a:rPr>
              <a:t>Click on this link to access the document</a:t>
            </a:r>
            <a:endParaRPr lang="en-US"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458200" cy="1143000"/>
          </a:xfrm>
        </p:spPr>
        <p:txBody>
          <a:bodyPr>
            <a:noAutofit/>
          </a:bodyPr>
          <a:lstStyle/>
          <a:p>
            <a:pPr algn="ctr"/>
            <a:r>
              <a:rPr lang="en-GB" sz="3600" dirty="0"/>
              <a:t>Phase 1 &amp; 2 sounds</a:t>
            </a:r>
            <a:endParaRPr lang="en-US" sz="3600" dirty="0"/>
          </a:p>
        </p:txBody>
      </p:sp>
      <p:sp>
        <p:nvSpPr>
          <p:cNvPr id="15" name="TextBox 14"/>
          <p:cNvSpPr txBox="1"/>
          <p:nvPr/>
        </p:nvSpPr>
        <p:spPr>
          <a:xfrm>
            <a:off x="609600" y="1828800"/>
            <a:ext cx="7924800" cy="4247317"/>
          </a:xfrm>
          <a:prstGeom prst="rect">
            <a:avLst/>
          </a:prstGeom>
          <a:noFill/>
        </p:spPr>
        <p:txBody>
          <a:bodyPr wrap="square" rtlCol="0">
            <a:spAutoFit/>
          </a:bodyPr>
          <a:lstStyle/>
          <a:p>
            <a:r>
              <a:rPr lang="en-GB" dirty="0">
                <a:latin typeface="Comic Sans MS" pitchFamily="66" charset="0"/>
              </a:rPr>
              <a:t>Phase 1 consists of the following sounds :</a:t>
            </a:r>
          </a:p>
          <a:p>
            <a:r>
              <a:rPr lang="en-GB" dirty="0">
                <a:latin typeface="Comic Sans MS" pitchFamily="66" charset="0"/>
              </a:rPr>
              <a:t>Set 1 : </a:t>
            </a:r>
            <a:r>
              <a:rPr lang="en-GB" dirty="0" err="1">
                <a:latin typeface="Comic Sans MS" pitchFamily="66" charset="0"/>
              </a:rPr>
              <a:t>s,a,t,p</a:t>
            </a:r>
            <a:endParaRPr lang="en-GB" dirty="0">
              <a:latin typeface="Comic Sans MS" pitchFamily="66" charset="0"/>
            </a:endParaRPr>
          </a:p>
          <a:p>
            <a:r>
              <a:rPr lang="en-GB" dirty="0">
                <a:latin typeface="Comic Sans MS" pitchFamily="66" charset="0"/>
              </a:rPr>
              <a:t>Set 2 : </a:t>
            </a:r>
            <a:r>
              <a:rPr lang="en-GB" dirty="0" err="1">
                <a:latin typeface="Comic Sans MS" pitchFamily="66" charset="0"/>
              </a:rPr>
              <a:t>i,n,m,d</a:t>
            </a:r>
            <a:endParaRPr lang="en-GB" dirty="0">
              <a:latin typeface="Comic Sans MS" pitchFamily="66" charset="0"/>
            </a:endParaRPr>
          </a:p>
          <a:p>
            <a:r>
              <a:rPr lang="en-GB" dirty="0">
                <a:latin typeface="Comic Sans MS" pitchFamily="66" charset="0"/>
              </a:rPr>
              <a:t>Set 3 : </a:t>
            </a:r>
            <a:r>
              <a:rPr lang="en-GB" dirty="0" err="1">
                <a:latin typeface="Comic Sans MS" pitchFamily="66" charset="0"/>
              </a:rPr>
              <a:t>o,g,c,k</a:t>
            </a:r>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Phase 2 moves onto the following double sounds </a:t>
            </a:r>
          </a:p>
          <a:p>
            <a:r>
              <a:rPr lang="en-GB" dirty="0">
                <a:latin typeface="Comic Sans MS" pitchFamily="66" charset="0"/>
              </a:rPr>
              <a:t>Set 1 : ck ,</a:t>
            </a:r>
            <a:r>
              <a:rPr lang="en-GB" dirty="0" err="1">
                <a:latin typeface="Comic Sans MS" pitchFamily="66" charset="0"/>
              </a:rPr>
              <a:t>e,u,r</a:t>
            </a:r>
            <a:endParaRPr lang="en-GB" dirty="0">
              <a:latin typeface="Comic Sans MS" pitchFamily="66" charset="0"/>
            </a:endParaRPr>
          </a:p>
          <a:p>
            <a:r>
              <a:rPr lang="en-GB" dirty="0">
                <a:latin typeface="Comic Sans MS" pitchFamily="66" charset="0"/>
              </a:rPr>
              <a:t>Set 2:  </a:t>
            </a:r>
            <a:r>
              <a:rPr lang="en-GB" dirty="0" err="1">
                <a:latin typeface="Comic Sans MS" pitchFamily="66" charset="0"/>
              </a:rPr>
              <a:t>h,b,f,ff</a:t>
            </a:r>
            <a:endParaRPr lang="en-GB" dirty="0">
              <a:latin typeface="Comic Sans MS" pitchFamily="66" charset="0"/>
            </a:endParaRPr>
          </a:p>
          <a:p>
            <a:r>
              <a:rPr lang="en-GB" dirty="0">
                <a:latin typeface="Comic Sans MS" pitchFamily="66" charset="0"/>
              </a:rPr>
              <a:t>Set 3 : </a:t>
            </a:r>
            <a:r>
              <a:rPr lang="en-GB" dirty="0" err="1">
                <a:latin typeface="Comic Sans MS" pitchFamily="66" charset="0"/>
              </a:rPr>
              <a:t>l,ll,ss</a:t>
            </a:r>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We start of by teaching the children basic phase 1 sounds.</a:t>
            </a:r>
          </a:p>
          <a:p>
            <a:r>
              <a:rPr lang="en-GB" dirty="0">
                <a:latin typeface="Comic Sans MS" pitchFamily="66" charset="0"/>
              </a:rPr>
              <a:t>Using these sounds we look at the recognition and formation of these sounds before moving onto the next ones. </a:t>
            </a:r>
          </a:p>
          <a:p>
            <a:r>
              <a:rPr lang="en-GB" dirty="0">
                <a:latin typeface="Comic Sans MS" pitchFamily="66" charset="0"/>
              </a:rPr>
              <a:t>There are many ways of practising letter formation as will be explained on the following slides and on any links posted on this presentation.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Sound Recognition</a:t>
            </a:r>
            <a:endParaRPr lang="en-US" dirty="0"/>
          </a:p>
        </p:txBody>
      </p:sp>
      <p:pic>
        <p:nvPicPr>
          <p:cNvPr id="18434" name="Picture 2"/>
          <p:cNvPicPr>
            <a:picLocks noGrp="1" noChangeAspect="1" noChangeArrowheads="1"/>
          </p:cNvPicPr>
          <p:nvPr>
            <p:ph idx="1"/>
          </p:nvPr>
        </p:nvPicPr>
        <p:blipFill>
          <a:blip r:embed="rId2"/>
          <a:srcRect l="54733" t="15819" r="4565" b="33673"/>
          <a:stretch>
            <a:fillRect/>
          </a:stretch>
        </p:blipFill>
        <p:spPr bwMode="auto">
          <a:xfrm>
            <a:off x="4648200" y="4038600"/>
            <a:ext cx="3931920" cy="2286000"/>
          </a:xfrm>
          <a:prstGeom prst="rect">
            <a:avLst/>
          </a:prstGeom>
          <a:ln>
            <a:noFill/>
          </a:ln>
          <a:effectLst>
            <a:softEdge rad="112500"/>
          </a:effectLst>
        </p:spPr>
      </p:pic>
      <p:sp>
        <p:nvSpPr>
          <p:cNvPr id="5" name="TextBox 4"/>
          <p:cNvSpPr txBox="1"/>
          <p:nvPr/>
        </p:nvSpPr>
        <p:spPr>
          <a:xfrm>
            <a:off x="609600" y="1600200"/>
            <a:ext cx="7696200" cy="2585323"/>
          </a:xfrm>
          <a:prstGeom prst="rect">
            <a:avLst/>
          </a:prstGeom>
          <a:noFill/>
        </p:spPr>
        <p:txBody>
          <a:bodyPr wrap="square" rtlCol="0">
            <a:spAutoFit/>
          </a:bodyPr>
          <a:lstStyle/>
          <a:p>
            <a:r>
              <a:rPr lang="en-GB" dirty="0"/>
              <a:t>When teaching the children phonics during their time at preschool we use the sound mat below to support their recognition of sounds that they need. </a:t>
            </a:r>
          </a:p>
          <a:p>
            <a:r>
              <a:rPr lang="en-GB" dirty="0"/>
              <a:t>This comes first before being able to then form the letter by writing it </a:t>
            </a:r>
            <a:r>
              <a:rPr lang="en-GB" dirty="0" err="1"/>
              <a:t>out.For</a:t>
            </a:r>
            <a:r>
              <a:rPr lang="en-GB" dirty="0"/>
              <a:t> example if they need to write the name </a:t>
            </a:r>
            <a:r>
              <a:rPr lang="en-GB" dirty="0" err="1">
                <a:solidFill>
                  <a:srgbClr val="FF0000"/>
                </a:solidFill>
              </a:rPr>
              <a:t>Saarah</a:t>
            </a:r>
            <a:r>
              <a:rPr lang="en-GB" dirty="0"/>
              <a:t> you could support them by sounding out the letters and giving them clues using pictures to prompt them into finding the right letter they need to form. The link below gives you access to a rang of sound mats you can download or print out for your child to use </a:t>
            </a:r>
            <a:endParaRPr lang="en-US" dirty="0"/>
          </a:p>
        </p:txBody>
      </p:sp>
      <p:sp>
        <p:nvSpPr>
          <p:cNvPr id="6" name="TextBox 5"/>
          <p:cNvSpPr txBox="1"/>
          <p:nvPr/>
        </p:nvSpPr>
        <p:spPr>
          <a:xfrm rot="20943679">
            <a:off x="522195" y="4555726"/>
            <a:ext cx="3810000" cy="1200329"/>
          </a:xfrm>
          <a:prstGeom prst="rect">
            <a:avLst/>
          </a:prstGeom>
          <a:noFill/>
        </p:spPr>
        <p:txBody>
          <a:bodyPr wrap="square" rtlCol="0">
            <a:spAutoFit/>
          </a:bodyPr>
          <a:lstStyle/>
          <a:p>
            <a:r>
              <a:rPr lang="en-US" sz="2400" dirty="0">
                <a:latin typeface="Comic Sans MS" pitchFamily="66" charset="0"/>
                <a:hlinkClick r:id="rId3"/>
              </a:rPr>
              <a:t>https://www.twinkl.co.uk/resource/T-L-015-Phase-2-Sound-Mat</a:t>
            </a:r>
            <a:endParaRPr lang="en-US" sz="2400"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Letter formation</a:t>
            </a:r>
            <a:endParaRPr lang="en-US" dirty="0"/>
          </a:p>
        </p:txBody>
      </p:sp>
      <p:sp>
        <p:nvSpPr>
          <p:cNvPr id="3" name="Content Placeholder 2"/>
          <p:cNvSpPr>
            <a:spLocks noGrp="1"/>
          </p:cNvSpPr>
          <p:nvPr>
            <p:ph idx="1"/>
          </p:nvPr>
        </p:nvSpPr>
        <p:spPr>
          <a:xfrm>
            <a:off x="457200" y="1646237"/>
            <a:ext cx="3886200" cy="4526280"/>
          </a:xfrm>
        </p:spPr>
        <p:txBody>
          <a:bodyPr>
            <a:normAutofit fontScale="85000" lnSpcReduction="20000"/>
          </a:bodyPr>
          <a:lstStyle/>
          <a:p>
            <a:r>
              <a:rPr lang="en-GB" sz="2400" dirty="0"/>
              <a:t>Now the tricky part! Teaching your child to write can be very tricky. Before being able to write, the most important thing is for them to be </a:t>
            </a:r>
            <a:r>
              <a:rPr lang="en-GB" sz="2400" dirty="0" err="1"/>
              <a:t>ble</a:t>
            </a:r>
            <a:r>
              <a:rPr lang="en-GB" sz="2400" dirty="0"/>
              <a:t> to grip a pencil and having good pencil control.</a:t>
            </a:r>
          </a:p>
          <a:p>
            <a:r>
              <a:rPr lang="en-GB" sz="2400" dirty="0"/>
              <a:t>Using </a:t>
            </a:r>
            <a:r>
              <a:rPr lang="en-GB" sz="2400" dirty="0" err="1">
                <a:solidFill>
                  <a:srgbClr val="FF0000"/>
                </a:solidFill>
              </a:rPr>
              <a:t>read,write</a:t>
            </a:r>
            <a:r>
              <a:rPr lang="en-GB" sz="2400" dirty="0">
                <a:solidFill>
                  <a:srgbClr val="FF0000"/>
                </a:solidFill>
              </a:rPr>
              <a:t> inc </a:t>
            </a:r>
            <a:r>
              <a:rPr lang="en-GB" sz="2400" dirty="0"/>
              <a:t>supports your child to be able to form letters using rhymes which they will remember when writing a sound. For example when writing an ‘a’ we use ‘around the apple down the leaf’ to help with the letter formation.</a:t>
            </a:r>
            <a:endParaRPr lang="en-US" sz="2400" dirty="0"/>
          </a:p>
        </p:txBody>
      </p:sp>
      <p:pic>
        <p:nvPicPr>
          <p:cNvPr id="19458" name="Picture 2" descr="Biddick Primary School - Writing"/>
          <p:cNvPicPr>
            <a:picLocks noChangeAspect="1" noChangeArrowheads="1"/>
          </p:cNvPicPr>
          <p:nvPr/>
        </p:nvPicPr>
        <p:blipFill>
          <a:blip r:embed="rId2"/>
          <a:srcRect b="75273"/>
          <a:stretch>
            <a:fillRect/>
          </a:stretch>
        </p:blipFill>
        <p:spPr bwMode="auto">
          <a:xfrm>
            <a:off x="4495800" y="1905000"/>
            <a:ext cx="3962400" cy="2590800"/>
          </a:xfrm>
          <a:prstGeom prst="rect">
            <a:avLst/>
          </a:prstGeom>
          <a:noFill/>
        </p:spPr>
      </p:pic>
      <p:sp>
        <p:nvSpPr>
          <p:cNvPr id="5" name="TextBox 4"/>
          <p:cNvSpPr txBox="1"/>
          <p:nvPr/>
        </p:nvSpPr>
        <p:spPr>
          <a:xfrm>
            <a:off x="4648200" y="4876800"/>
            <a:ext cx="3810000" cy="1477328"/>
          </a:xfrm>
          <a:prstGeom prst="rect">
            <a:avLst/>
          </a:prstGeom>
          <a:noFill/>
        </p:spPr>
        <p:txBody>
          <a:bodyPr wrap="square" rtlCol="0">
            <a:spAutoFit/>
          </a:bodyPr>
          <a:lstStyle/>
          <a:p>
            <a:r>
              <a:rPr lang="en-GB" dirty="0"/>
              <a:t>A large copy will be posted on the next slide to support with letter formation </a:t>
            </a:r>
          </a:p>
          <a:p>
            <a:r>
              <a:rPr lang="en-GB" dirty="0"/>
              <a:t>LINK will be posted on the last slide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latin typeface="Comic Sans MS" pitchFamily="66" charset="0"/>
              </a:rPr>
              <a:t>Read write inc letter formation</a:t>
            </a:r>
            <a:endParaRPr lang="en-US" dirty="0">
              <a:latin typeface="Comic Sans MS" pitchFamily="66" charset="0"/>
            </a:endParaRPr>
          </a:p>
        </p:txBody>
      </p:sp>
      <p:pic>
        <p:nvPicPr>
          <p:cNvPr id="20482" name="Picture 2"/>
          <p:cNvPicPr>
            <a:picLocks noGrp="1" noChangeAspect="1" noChangeArrowheads="1"/>
          </p:cNvPicPr>
          <p:nvPr>
            <p:ph idx="1"/>
          </p:nvPr>
        </p:nvPicPr>
        <p:blipFill>
          <a:blip r:embed="rId3"/>
          <a:srcRect l="40535" t="17503" r="43374" b="43774"/>
          <a:stretch>
            <a:fillRect/>
          </a:stretch>
        </p:blipFill>
        <p:spPr bwMode="auto">
          <a:xfrm>
            <a:off x="685800" y="2133599"/>
            <a:ext cx="2667000" cy="4267201"/>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l="25988" t="17708" r="58785" b="43750"/>
          <a:stretch>
            <a:fillRect/>
          </a:stretch>
        </p:blipFill>
        <p:spPr bwMode="auto">
          <a:xfrm>
            <a:off x="3505200" y="2133600"/>
            <a:ext cx="2590800" cy="4267200"/>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a:srcRect l="10761" t="55208" r="74012" b="6250"/>
          <a:stretch>
            <a:fillRect/>
          </a:stretch>
        </p:blipFill>
        <p:spPr bwMode="auto">
          <a:xfrm>
            <a:off x="6248400" y="2209800"/>
            <a:ext cx="2438400" cy="4191000"/>
          </a:xfrm>
          <a:prstGeom prst="rect">
            <a:avLst/>
          </a:prstGeom>
          <a:noFill/>
          <a:ln w="9525">
            <a:noFill/>
            <a:miter lim="800000"/>
            <a:headEnd/>
            <a:tailEnd/>
          </a:ln>
          <a:effectLst/>
        </p:spPr>
      </p:pic>
      <p:sp>
        <p:nvSpPr>
          <p:cNvPr id="6" name="TextBox 5"/>
          <p:cNvSpPr txBox="1"/>
          <p:nvPr/>
        </p:nvSpPr>
        <p:spPr>
          <a:xfrm>
            <a:off x="533400" y="1447800"/>
            <a:ext cx="8077200" cy="646331"/>
          </a:xfrm>
          <a:prstGeom prst="rect">
            <a:avLst/>
          </a:prstGeom>
          <a:noFill/>
        </p:spPr>
        <p:txBody>
          <a:bodyPr wrap="square" rtlCol="0">
            <a:spAutoFit/>
          </a:bodyPr>
          <a:lstStyle/>
          <a:p>
            <a:r>
              <a:rPr lang="en-GB" dirty="0"/>
              <a:t>Use these to support letter formation, the rhymes are simple and easy to remember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itchFamily="66" charset="0"/>
              </a:rPr>
              <a:t>Read write inc letter formation</a:t>
            </a:r>
            <a:endParaRPr lang="en-US" dirty="0"/>
          </a:p>
        </p:txBody>
      </p:sp>
      <p:pic>
        <p:nvPicPr>
          <p:cNvPr id="21506" name="Picture 2"/>
          <p:cNvPicPr>
            <a:picLocks noGrp="1" noChangeAspect="1" noChangeArrowheads="1"/>
          </p:cNvPicPr>
          <p:nvPr>
            <p:ph idx="1"/>
          </p:nvPr>
        </p:nvPicPr>
        <p:blipFill>
          <a:blip r:embed="rId2"/>
          <a:srcRect l="55679" t="54542" r="28229" b="5051"/>
          <a:stretch>
            <a:fillRect/>
          </a:stretch>
        </p:blipFill>
        <p:spPr bwMode="auto">
          <a:xfrm>
            <a:off x="533399" y="1752600"/>
            <a:ext cx="2514601" cy="4343400"/>
          </a:xfrm>
          <a:prstGeom prst="rect">
            <a:avLst/>
          </a:prstGeom>
          <a:noFill/>
          <a:ln w="9525">
            <a:noFill/>
            <a:miter lim="800000"/>
            <a:headEnd/>
            <a:tailEnd/>
          </a:ln>
          <a:effectLst/>
        </p:spPr>
      </p:pic>
      <p:pic>
        <p:nvPicPr>
          <p:cNvPr id="21508" name="Picture 4"/>
          <p:cNvPicPr>
            <a:picLocks noChangeAspect="1" noChangeArrowheads="1"/>
          </p:cNvPicPr>
          <p:nvPr/>
        </p:nvPicPr>
        <p:blipFill>
          <a:blip r:embed="rId2"/>
          <a:srcRect l="25988" t="54849" r="58785" b="6250"/>
          <a:stretch>
            <a:fillRect/>
          </a:stretch>
        </p:blipFill>
        <p:spPr bwMode="auto">
          <a:xfrm>
            <a:off x="3352800" y="1752600"/>
            <a:ext cx="2590800" cy="4343400"/>
          </a:xfrm>
          <a:prstGeom prst="rect">
            <a:avLst/>
          </a:prstGeom>
          <a:noFill/>
          <a:ln w="9525">
            <a:noFill/>
            <a:miter lim="800000"/>
            <a:headEnd/>
            <a:tailEnd/>
          </a:ln>
          <a:effectLst/>
        </p:spPr>
      </p:pic>
      <p:pic>
        <p:nvPicPr>
          <p:cNvPr id="21509" name="Picture 5"/>
          <p:cNvPicPr>
            <a:picLocks noChangeAspect="1" noChangeArrowheads="1"/>
          </p:cNvPicPr>
          <p:nvPr/>
        </p:nvPicPr>
        <p:blipFill>
          <a:blip r:embed="rId2"/>
          <a:srcRect l="41215" t="55208" r="43558" b="6250"/>
          <a:stretch>
            <a:fillRect/>
          </a:stretch>
        </p:blipFill>
        <p:spPr bwMode="auto">
          <a:xfrm>
            <a:off x="6248400" y="1752600"/>
            <a:ext cx="2463114" cy="43434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ustom 4">
      <a:dk1>
        <a:sysClr val="windowText" lastClr="000000"/>
      </a:dk1>
      <a:lt1>
        <a:sysClr val="window" lastClr="FFFFFF"/>
      </a:lt1>
      <a:dk2>
        <a:srgbClr val="CAE0E6"/>
      </a:dk2>
      <a:lt2>
        <a:srgbClr val="E99797"/>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2088</TotalTime>
  <Words>899</Words>
  <Application>Microsoft Office PowerPoint</Application>
  <PresentationFormat>On-screen Show (4:3)</PresentationFormat>
  <Paragraphs>84</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Comic Sans MS</vt:lpstr>
      <vt:lpstr>Rockwell</vt:lpstr>
      <vt:lpstr>Wingdings 2</vt:lpstr>
      <vt:lpstr>Foundry</vt:lpstr>
      <vt:lpstr>What is phonics? -How children learn phonics</vt:lpstr>
      <vt:lpstr>PowerPoint Presentation</vt:lpstr>
      <vt:lpstr>Teaching phonics...</vt:lpstr>
      <vt:lpstr>Step  by step ...</vt:lpstr>
      <vt:lpstr>Phase 1 &amp; 2 sounds</vt:lpstr>
      <vt:lpstr>Sound Recognition</vt:lpstr>
      <vt:lpstr>Letter formation</vt:lpstr>
      <vt:lpstr>Read write inc letter formation</vt:lpstr>
      <vt:lpstr>Read write inc letter formation</vt:lpstr>
      <vt:lpstr>Read write inc letter formation</vt:lpstr>
      <vt:lpstr>Read write inc formation</vt:lpstr>
      <vt:lpstr>Letter formation</vt:lpstr>
      <vt:lpstr>Can you write your name?</vt:lpstr>
      <vt:lpstr>To be continued...</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phonics?</dc:title>
  <dc:creator>New Pc</dc:creator>
  <cp:lastModifiedBy>rehmat aboo</cp:lastModifiedBy>
  <cp:revision>87</cp:revision>
  <dcterms:created xsi:type="dcterms:W3CDTF">2020-03-30T10:28:51Z</dcterms:created>
  <dcterms:modified xsi:type="dcterms:W3CDTF">2020-04-02T18:36:55Z</dcterms:modified>
</cp:coreProperties>
</file>